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75" r:id="rId4"/>
    <p:sldId id="281" r:id="rId5"/>
    <p:sldId id="276" r:id="rId6"/>
    <p:sldId id="277" r:id="rId7"/>
    <p:sldId id="278" r:id="rId8"/>
    <p:sldId id="280" r:id="rId9"/>
    <p:sldId id="282" r:id="rId10"/>
    <p:sldId id="283" r:id="rId11"/>
    <p:sldId id="296" r:id="rId12"/>
    <p:sldId id="287" r:id="rId13"/>
    <p:sldId id="285" r:id="rId14"/>
    <p:sldId id="286" r:id="rId15"/>
    <p:sldId id="288" r:id="rId16"/>
    <p:sldId id="290" r:id="rId17"/>
    <p:sldId id="293" r:id="rId18"/>
    <p:sldId id="291" r:id="rId19"/>
    <p:sldId id="294" r:id="rId20"/>
    <p:sldId id="295" r:id="rId21"/>
    <p:sldId id="297" r:id="rId22"/>
    <p:sldId id="298" r:id="rId23"/>
    <p:sldId id="299" r:id="rId24"/>
    <p:sldId id="300" r:id="rId25"/>
    <p:sldId id="301" r:id="rId26"/>
    <p:sldId id="302" r:id="rId27"/>
    <p:sldId id="3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76" d="100"/>
          <a:sy n="76"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comment-anywhere.github.io/"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p:txBody>
          <a:bodyPr/>
          <a:lstStyle/>
          <a:p>
            <a:r>
              <a:rPr lang="en-US" dirty="0"/>
              <a:t>Comment Anywhere</a:t>
            </a:r>
            <a:br>
              <a:rPr lang="en-US" dirty="0"/>
            </a:br>
            <a:r>
              <a:rPr lang="en-US" dirty="0"/>
              <a:t>Week 5 Report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normAutofit fontScale="92500" lnSpcReduction="20000"/>
          </a:bodyPr>
          <a:lstStyle/>
          <a:p>
            <a:br>
              <a:rPr lang="en-US" dirty="0"/>
            </a:br>
            <a:r>
              <a:rPr lang="en-US" dirty="0"/>
              <a:t>Karl Miller Presenting</a:t>
            </a:r>
          </a:p>
          <a:p>
            <a:r>
              <a:rPr lang="en-US" dirty="0"/>
              <a:t>with</a:t>
            </a:r>
            <a:br>
              <a:rPr lang="en-US" dirty="0"/>
            </a:br>
            <a:r>
              <a:rPr lang="en-US" dirty="0"/>
              <a:t>Luke </a:t>
            </a:r>
            <a:r>
              <a:rPr lang="en-US"/>
              <a:t>Bates and Frank </a:t>
            </a:r>
            <a:r>
              <a:rPr lang="en-US" dirty="0" err="1"/>
              <a:t>Bedekovich</a:t>
            </a:r>
            <a:endParaRPr lang="en-US" dirty="0"/>
          </a:p>
          <a:p>
            <a:r>
              <a:rPr lang="en-US" dirty="0"/>
              <a:t>2/20/2023</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D24A03-697C-DCCF-458F-E00E6DFCA445}"/>
              </a:ext>
            </a:extLst>
          </p:cNvPr>
          <p:cNvPicPr>
            <a:picLocks noChangeAspect="1"/>
          </p:cNvPicPr>
          <p:nvPr/>
        </p:nvPicPr>
        <p:blipFill>
          <a:blip r:embed="rId2"/>
          <a:stretch>
            <a:fillRect/>
          </a:stretch>
        </p:blipFill>
        <p:spPr>
          <a:xfrm>
            <a:off x="0" y="114300"/>
            <a:ext cx="12192000" cy="6858000"/>
          </a:xfrm>
          <a:prstGeom prst="rect">
            <a:avLst/>
          </a:prstGeom>
        </p:spPr>
      </p:pic>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a:xfrm>
            <a:off x="3263900" y="6408737"/>
            <a:ext cx="6362700" cy="449263"/>
          </a:xfrm>
        </p:spPr>
        <p:txBody>
          <a:bodyPr>
            <a:normAutofit lnSpcReduction="10000"/>
          </a:bodyPr>
          <a:lstStyle/>
          <a:p>
            <a:pPr marL="0" indent="0">
              <a:buNone/>
            </a:pPr>
            <a:r>
              <a:rPr lang="en-US" dirty="0"/>
              <a:t>A lot of transformation!</a:t>
            </a:r>
          </a:p>
        </p:txBody>
      </p:sp>
    </p:spTree>
    <p:extLst>
      <p:ext uri="{BB962C8B-B14F-4D97-AF65-F5344CB8AC3E}">
        <p14:creationId xmlns:p14="http://schemas.microsoft.com/office/powerpoint/2010/main" val="412891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E2F6-3BE3-E5AF-AE6E-F78237B8D640}"/>
              </a:ext>
            </a:extLst>
          </p:cNvPr>
          <p:cNvSpPr>
            <a:spLocks noGrp="1"/>
          </p:cNvSpPr>
          <p:nvPr>
            <p:ph type="title"/>
          </p:nvPr>
        </p:nvSpPr>
        <p:spPr/>
        <p:txBody>
          <a:bodyPr/>
          <a:lstStyle/>
          <a:p>
            <a:r>
              <a:rPr lang="en-US" dirty="0"/>
              <a:t>Queries (databases)</a:t>
            </a:r>
          </a:p>
        </p:txBody>
      </p:sp>
      <p:sp>
        <p:nvSpPr>
          <p:cNvPr id="3" name="Content Placeholder 2">
            <a:extLst>
              <a:ext uri="{FF2B5EF4-FFF2-40B4-BE49-F238E27FC236}">
                <a16:creationId xmlns:a16="http://schemas.microsoft.com/office/drawing/2014/main" id="{95B5CB5D-5839-9F50-4EF7-3DAD50381E65}"/>
              </a:ext>
            </a:extLst>
          </p:cNvPr>
          <p:cNvSpPr>
            <a:spLocks noGrp="1"/>
          </p:cNvSpPr>
          <p:nvPr>
            <p:ph idx="1"/>
          </p:nvPr>
        </p:nvSpPr>
        <p:spPr/>
        <p:txBody>
          <a:bodyPr>
            <a:normAutofit lnSpcReduction="10000"/>
          </a:bodyPr>
          <a:lstStyle/>
          <a:p>
            <a:r>
              <a:rPr lang="en-US" dirty="0"/>
              <a:t>Queries are how we request information from the database</a:t>
            </a:r>
          </a:p>
          <a:p>
            <a:r>
              <a:rPr lang="en-US" dirty="0"/>
              <a:t>They are usually ultimately transmitted as a string, for example,</a:t>
            </a:r>
          </a:p>
          <a:p>
            <a:r>
              <a:rPr lang="en-US" dirty="0">
                <a:solidFill>
                  <a:schemeClr val="accent4">
                    <a:lumMod val="60000"/>
                    <a:lumOff val="40000"/>
                  </a:schemeClr>
                </a:solidFill>
              </a:rPr>
              <a:t>“SELECT * FROM “Comments” WHERE </a:t>
            </a:r>
            <a:r>
              <a:rPr lang="en-US" dirty="0" err="1">
                <a:solidFill>
                  <a:schemeClr val="accent4">
                    <a:lumMod val="60000"/>
                    <a:lumOff val="40000"/>
                  </a:schemeClr>
                </a:solidFill>
              </a:rPr>
              <a:t>user_id</a:t>
            </a:r>
            <a:r>
              <a:rPr lang="en-US" dirty="0">
                <a:solidFill>
                  <a:schemeClr val="accent4">
                    <a:lumMod val="60000"/>
                    <a:lumOff val="40000"/>
                  </a:schemeClr>
                </a:solidFill>
              </a:rPr>
              <a:t> = 5”;</a:t>
            </a:r>
          </a:p>
          <a:p>
            <a:r>
              <a:rPr lang="en-US" dirty="0"/>
              <a:t>We are using </a:t>
            </a:r>
            <a:r>
              <a:rPr lang="en-US" dirty="0" err="1"/>
              <a:t>kyleconroy</a:t>
            </a:r>
            <a:r>
              <a:rPr lang="en-US" dirty="0"/>
              <a:t>/</a:t>
            </a:r>
            <a:r>
              <a:rPr lang="en-US" dirty="0" err="1"/>
              <a:t>sqlc</a:t>
            </a:r>
            <a:r>
              <a:rPr lang="en-US" dirty="0"/>
              <a:t> to turn a query like the above into Go Code.</a:t>
            </a:r>
          </a:p>
          <a:p>
            <a:r>
              <a:rPr lang="en-US" dirty="0"/>
              <a:t>The generated code actually transmits the string to the database, reads the database response, and convert the response into something we can use.</a:t>
            </a:r>
          </a:p>
          <a:p>
            <a:r>
              <a:rPr lang="en-US" dirty="0"/>
              <a:t>It generates a struct type for every table schema, query return, and query parameters that are more than one item.</a:t>
            </a:r>
          </a:p>
        </p:txBody>
      </p:sp>
    </p:spTree>
    <p:extLst>
      <p:ext uri="{BB962C8B-B14F-4D97-AF65-F5344CB8AC3E}">
        <p14:creationId xmlns:p14="http://schemas.microsoft.com/office/powerpoint/2010/main" val="64476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Query (generated struct)</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Most of the generated code lives in an object called “Queries” </a:t>
            </a:r>
          </a:p>
          <a:p>
            <a:r>
              <a:rPr lang="en-US" dirty="0"/>
              <a:t>If we have a reference to Server, we have access to </a:t>
            </a:r>
            <a:r>
              <a:rPr lang="en-US" dirty="0" err="1"/>
              <a:t>Server.DB.Queries</a:t>
            </a:r>
            <a:r>
              <a:rPr lang="en-US" dirty="0"/>
              <a:t>.</a:t>
            </a:r>
          </a:p>
          <a:p>
            <a:r>
              <a:rPr lang="en-US" dirty="0"/>
              <a:t>Queries are defined in the generated module </a:t>
            </a:r>
            <a:r>
              <a:rPr lang="en-US" dirty="0" err="1"/>
              <a:t>database.generated</a:t>
            </a:r>
            <a:r>
              <a:rPr lang="en-US" dirty="0"/>
              <a:t>.</a:t>
            </a:r>
          </a:p>
          <a:p>
            <a:r>
              <a:rPr lang="en-US" dirty="0"/>
              <a:t>Queries gives us functions like “</a:t>
            </a:r>
            <a:r>
              <a:rPr lang="en-US" dirty="0" err="1"/>
              <a:t>CreateUser</a:t>
            </a:r>
            <a:r>
              <a:rPr lang="en-US" dirty="0"/>
              <a:t>” or “</a:t>
            </a:r>
            <a:r>
              <a:rPr lang="en-US" dirty="0" err="1"/>
              <a:t>GetCommentsForPath</a:t>
            </a:r>
            <a:r>
              <a:rPr lang="en-US" dirty="0"/>
              <a:t>”</a:t>
            </a:r>
          </a:p>
        </p:txBody>
      </p:sp>
    </p:spTree>
    <p:extLst>
      <p:ext uri="{BB962C8B-B14F-4D97-AF65-F5344CB8AC3E}">
        <p14:creationId xmlns:p14="http://schemas.microsoft.com/office/powerpoint/2010/main" val="232544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F76C71-2294-51E9-DED3-D280F8817FC9}"/>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463102B-FB36-1F97-C12F-B543EE0C31AB}"/>
              </a:ext>
            </a:extLst>
          </p:cNvPr>
          <p:cNvSpPr>
            <a:spLocks noGrp="1"/>
          </p:cNvSpPr>
          <p:nvPr>
            <p:ph type="title"/>
          </p:nvPr>
        </p:nvSpPr>
        <p:spPr>
          <a:xfrm>
            <a:off x="149087" y="431385"/>
            <a:ext cx="5615609" cy="1325563"/>
          </a:xfrm>
        </p:spPr>
        <p:txBody>
          <a:bodyPr/>
          <a:lstStyle/>
          <a:p>
            <a:r>
              <a:rPr lang="en-US" dirty="0"/>
              <a:t>Generating path-related methods</a:t>
            </a:r>
          </a:p>
        </p:txBody>
      </p:sp>
    </p:spTree>
    <p:extLst>
      <p:ext uri="{BB962C8B-B14F-4D97-AF65-F5344CB8AC3E}">
        <p14:creationId xmlns:p14="http://schemas.microsoft.com/office/powerpoint/2010/main" val="121147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40624-6B90-D29D-F2C2-64AD503A7D37}"/>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463102B-FB36-1F97-C12F-B543EE0C31AB}"/>
              </a:ext>
            </a:extLst>
          </p:cNvPr>
          <p:cNvSpPr>
            <a:spLocks noGrp="1"/>
          </p:cNvSpPr>
          <p:nvPr>
            <p:ph type="title"/>
          </p:nvPr>
        </p:nvSpPr>
        <p:spPr>
          <a:xfrm>
            <a:off x="149087" y="431385"/>
            <a:ext cx="5615609" cy="1325563"/>
          </a:xfrm>
        </p:spPr>
        <p:txBody>
          <a:bodyPr/>
          <a:lstStyle/>
          <a:p>
            <a:r>
              <a:rPr lang="en-US" dirty="0"/>
              <a:t>Generating comment-related methods</a:t>
            </a:r>
          </a:p>
        </p:txBody>
      </p:sp>
    </p:spTree>
    <p:extLst>
      <p:ext uri="{BB962C8B-B14F-4D97-AF65-F5344CB8AC3E}">
        <p14:creationId xmlns:p14="http://schemas.microsoft.com/office/powerpoint/2010/main" val="3261259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Wrapping Query with Store</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It might take multiple database queries to instantiate something or get communication entities we want.</a:t>
            </a:r>
          </a:p>
          <a:p>
            <a:r>
              <a:rPr lang="en-US" dirty="0"/>
              <a:t>The comment example previously shown is one such case.</a:t>
            </a:r>
          </a:p>
          <a:p>
            <a:r>
              <a:rPr lang="en-US" dirty="0"/>
              <a:t>We can wrap multiple calls to generated functions in Queries in our wrapper class, Store.</a:t>
            </a:r>
          </a:p>
          <a:p>
            <a:r>
              <a:rPr lang="en-US" dirty="0"/>
              <a:t>Store contains the reference to Queries.</a:t>
            </a:r>
          </a:p>
          <a:p>
            <a:r>
              <a:rPr lang="en-US" dirty="0"/>
              <a:t>If Queries is at </a:t>
            </a:r>
            <a:r>
              <a:rPr lang="en-US" dirty="0" err="1"/>
              <a:t>Server.DB.Queries</a:t>
            </a:r>
            <a:r>
              <a:rPr lang="en-US" dirty="0"/>
              <a:t>, Store is </a:t>
            </a:r>
            <a:r>
              <a:rPr lang="en-US" dirty="0" err="1"/>
              <a:t>Server.DB</a:t>
            </a:r>
            <a:r>
              <a:rPr lang="en-US" dirty="0"/>
              <a:t>.</a:t>
            </a:r>
          </a:p>
        </p:txBody>
      </p:sp>
    </p:spTree>
    <p:extLst>
      <p:ext uri="{BB962C8B-B14F-4D97-AF65-F5344CB8AC3E}">
        <p14:creationId xmlns:p14="http://schemas.microsoft.com/office/powerpoint/2010/main" val="58128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FBF89-06BC-43D5-B190-BAF76E168C8C}"/>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a:xfrm>
            <a:off x="838200" y="365125"/>
            <a:ext cx="4622800" cy="1325563"/>
          </a:xfrm>
        </p:spPr>
        <p:txBody>
          <a:bodyPr/>
          <a:lstStyle/>
          <a:p>
            <a:r>
              <a:rPr lang="en-US" dirty="0"/>
              <a:t>Store</a:t>
            </a:r>
          </a:p>
        </p:txBody>
      </p:sp>
      <p:sp>
        <p:nvSpPr>
          <p:cNvPr id="3" name="Content Placeholder 2">
            <a:extLst>
              <a:ext uri="{FF2B5EF4-FFF2-40B4-BE49-F238E27FC236}">
                <a16:creationId xmlns:a16="http://schemas.microsoft.com/office/drawing/2014/main" id="{F088F688-6D2F-F1AB-B162-9FD2015975BA}"/>
              </a:ext>
            </a:extLst>
          </p:cNvPr>
          <p:cNvSpPr>
            <a:spLocks noGrp="1"/>
          </p:cNvSpPr>
          <p:nvPr>
            <p:ph idx="1"/>
          </p:nvPr>
        </p:nvSpPr>
        <p:spPr>
          <a:xfrm>
            <a:off x="838200" y="1825625"/>
            <a:ext cx="4178300" cy="4351338"/>
          </a:xfrm>
        </p:spPr>
        <p:txBody>
          <a:bodyPr/>
          <a:lstStyle/>
          <a:p>
            <a:pPr marL="0" indent="0">
              <a:buNone/>
            </a:pPr>
            <a:endParaRPr lang="en-US" dirty="0"/>
          </a:p>
          <a:p>
            <a:r>
              <a:rPr lang="en-US" dirty="0"/>
              <a:t>Store has already been responsible for connecting to the database</a:t>
            </a:r>
          </a:p>
          <a:p>
            <a:endParaRPr lang="en-US" dirty="0"/>
          </a:p>
          <a:p>
            <a:r>
              <a:rPr lang="en-US" dirty="0"/>
              <a:t>It holds the generated Queries object reference.</a:t>
            </a:r>
          </a:p>
          <a:p>
            <a:endParaRPr lang="en-US" dirty="0"/>
          </a:p>
        </p:txBody>
      </p:sp>
    </p:spTree>
    <p:extLst>
      <p:ext uri="{BB962C8B-B14F-4D97-AF65-F5344CB8AC3E}">
        <p14:creationId xmlns:p14="http://schemas.microsoft.com/office/powerpoint/2010/main" val="245734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9C3BBA-E160-A282-EFE8-D38BD0F29BE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76A1C4-AFB3-B433-1CB0-2C8B02E28958}"/>
              </a:ext>
            </a:extLst>
          </p:cNvPr>
          <p:cNvSpPr>
            <a:spLocks noGrp="1"/>
          </p:cNvSpPr>
          <p:nvPr>
            <p:ph type="title"/>
          </p:nvPr>
        </p:nvSpPr>
        <p:spPr>
          <a:xfrm>
            <a:off x="838200" y="365125"/>
            <a:ext cx="4648200" cy="1325563"/>
          </a:xfrm>
        </p:spPr>
        <p:txBody>
          <a:bodyPr/>
          <a:lstStyle/>
          <a:p>
            <a:r>
              <a:rPr lang="en-US" dirty="0"/>
              <a:t>Store</a:t>
            </a:r>
          </a:p>
        </p:txBody>
      </p:sp>
      <p:sp>
        <p:nvSpPr>
          <p:cNvPr id="7" name="Content Placeholder 6">
            <a:extLst>
              <a:ext uri="{FF2B5EF4-FFF2-40B4-BE49-F238E27FC236}">
                <a16:creationId xmlns:a16="http://schemas.microsoft.com/office/drawing/2014/main" id="{E856E997-A6D4-E630-B893-03415F66ECBC}"/>
              </a:ext>
            </a:extLst>
          </p:cNvPr>
          <p:cNvSpPr>
            <a:spLocks noGrp="1"/>
          </p:cNvSpPr>
          <p:nvPr>
            <p:ph idx="1"/>
          </p:nvPr>
        </p:nvSpPr>
        <p:spPr>
          <a:xfrm>
            <a:off x="622300" y="1863725"/>
            <a:ext cx="4775200" cy="4351338"/>
          </a:xfrm>
        </p:spPr>
        <p:txBody>
          <a:bodyPr/>
          <a:lstStyle/>
          <a:p>
            <a:r>
              <a:rPr lang="en-US" dirty="0"/>
              <a:t>Store Methods may include multiple calls to Query methods.</a:t>
            </a:r>
          </a:p>
          <a:p>
            <a:r>
              <a:rPr lang="en-US" dirty="0" err="1"/>
              <a:t>GetPathResult</a:t>
            </a:r>
            <a:r>
              <a:rPr lang="en-US" dirty="0"/>
              <a:t> performs 3 queries to achieve the desired effect.</a:t>
            </a:r>
          </a:p>
        </p:txBody>
      </p:sp>
    </p:spTree>
    <p:extLst>
      <p:ext uri="{BB962C8B-B14F-4D97-AF65-F5344CB8AC3E}">
        <p14:creationId xmlns:p14="http://schemas.microsoft.com/office/powerpoint/2010/main" val="2641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B91283-F91F-6541-6330-3933DEBC3E81}"/>
              </a:ext>
            </a:extLst>
          </p:cNvPr>
          <p:cNvPicPr>
            <a:picLocks noChangeAspect="1"/>
          </p:cNvPicPr>
          <p:nvPr/>
        </p:nvPicPr>
        <p:blipFill>
          <a:blip r:embed="rId2"/>
          <a:stretch>
            <a:fillRect/>
          </a:stretch>
        </p:blipFill>
        <p:spPr>
          <a:xfrm>
            <a:off x="-12700" y="-25400"/>
            <a:ext cx="12192000" cy="6858000"/>
          </a:xfrm>
          <a:prstGeom prst="rect">
            <a:avLst/>
          </a:prstGeom>
        </p:spPr>
      </p:pic>
      <p:sp>
        <p:nvSpPr>
          <p:cNvPr id="2" name="Title 1">
            <a:extLst>
              <a:ext uri="{FF2B5EF4-FFF2-40B4-BE49-F238E27FC236}">
                <a16:creationId xmlns:a16="http://schemas.microsoft.com/office/drawing/2014/main" id="{8776A1C4-AFB3-B433-1CB0-2C8B02E28958}"/>
              </a:ext>
            </a:extLst>
          </p:cNvPr>
          <p:cNvSpPr>
            <a:spLocks noGrp="1"/>
          </p:cNvSpPr>
          <p:nvPr>
            <p:ph type="title"/>
          </p:nvPr>
        </p:nvSpPr>
        <p:spPr>
          <a:xfrm>
            <a:off x="838200" y="365125"/>
            <a:ext cx="4648200" cy="1325563"/>
          </a:xfrm>
        </p:spPr>
        <p:txBody>
          <a:bodyPr/>
          <a:lstStyle/>
          <a:p>
            <a:r>
              <a:rPr lang="en-US" dirty="0"/>
              <a:t>Store</a:t>
            </a:r>
          </a:p>
        </p:txBody>
      </p:sp>
      <p:sp>
        <p:nvSpPr>
          <p:cNvPr id="7" name="Content Placeholder 6">
            <a:extLst>
              <a:ext uri="{FF2B5EF4-FFF2-40B4-BE49-F238E27FC236}">
                <a16:creationId xmlns:a16="http://schemas.microsoft.com/office/drawing/2014/main" id="{E856E997-A6D4-E630-B893-03415F66ECBC}"/>
              </a:ext>
            </a:extLst>
          </p:cNvPr>
          <p:cNvSpPr>
            <a:spLocks noGrp="1"/>
          </p:cNvSpPr>
          <p:nvPr>
            <p:ph idx="1"/>
          </p:nvPr>
        </p:nvSpPr>
        <p:spPr>
          <a:xfrm>
            <a:off x="838200" y="1825625"/>
            <a:ext cx="4775200" cy="4351338"/>
          </a:xfrm>
        </p:spPr>
        <p:txBody>
          <a:bodyPr/>
          <a:lstStyle/>
          <a:p>
            <a:r>
              <a:rPr lang="en-US" dirty="0" err="1"/>
              <a:t>Store.GetComments</a:t>
            </a:r>
            <a:r>
              <a:rPr lang="en-US" dirty="0"/>
              <a:t> uses two additional private methods to populate the username and votes on the array of </a:t>
            </a:r>
            <a:r>
              <a:rPr lang="en-US" i="1" dirty="0" err="1"/>
              <a:t>communication.</a:t>
            </a:r>
            <a:r>
              <a:rPr lang="en-US" dirty="0" err="1"/>
              <a:t>Comment</a:t>
            </a:r>
            <a:r>
              <a:rPr lang="en-US" dirty="0"/>
              <a:t> entities it returns, each calling </a:t>
            </a:r>
            <a:r>
              <a:rPr lang="en-US"/>
              <a:t>another query.</a:t>
            </a:r>
            <a:endParaRPr lang="en-US" dirty="0"/>
          </a:p>
        </p:txBody>
      </p:sp>
    </p:spTree>
    <p:extLst>
      <p:ext uri="{BB962C8B-B14F-4D97-AF65-F5344CB8AC3E}">
        <p14:creationId xmlns:p14="http://schemas.microsoft.com/office/powerpoint/2010/main" val="199168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Caching Comment Data with Page</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We don’t need to query the database constantly for data that is being accessed frequently.</a:t>
            </a:r>
          </a:p>
          <a:p>
            <a:r>
              <a:rPr lang="en-US" dirty="0"/>
              <a:t>We will have a cache of loaded Pages on the back end.</a:t>
            </a:r>
          </a:p>
          <a:p>
            <a:r>
              <a:rPr lang="en-US" dirty="0"/>
              <a:t>Each has a map for the users currently on that page and the guests currently on the page, so if something changes on the page, everyone there can receive updates next time they talk to the server.</a:t>
            </a:r>
          </a:p>
          <a:p>
            <a:r>
              <a:rPr lang="en-US" dirty="0"/>
              <a:t>Page keeps a map of comment IDs to loaded server-client communication entities, so it doesn’t have to rebuild comment responses from database queries.</a:t>
            </a:r>
          </a:p>
        </p:txBody>
      </p:sp>
    </p:spTree>
    <p:extLst>
      <p:ext uri="{BB962C8B-B14F-4D97-AF65-F5344CB8AC3E}">
        <p14:creationId xmlns:p14="http://schemas.microsoft.com/office/powerpoint/2010/main" val="105644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t>Communicating Comments</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r>
              <a:rPr lang="en-US" dirty="0"/>
              <a:t>The data a user needs to see is different from what is optimally stored in the database.</a:t>
            </a:r>
          </a:p>
          <a:p>
            <a:pPr marL="342900" indent="-342900">
              <a:buFontTx/>
              <a:buChar char="-"/>
            </a:pPr>
            <a:r>
              <a:rPr lang="en-US" dirty="0"/>
              <a:t>Data transformations are necessary</a:t>
            </a:r>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839788" y="365125"/>
            <a:ext cx="5157787" cy="1325563"/>
          </a:xfrm>
        </p:spPr>
        <p:txBody>
          <a:bodyPr/>
          <a:lstStyle/>
          <a:p>
            <a:r>
              <a:rPr lang="en-US" dirty="0"/>
              <a:t>Page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839788" y="1485900"/>
            <a:ext cx="5157787" cy="4703763"/>
          </a:xfrm>
        </p:spPr>
        <p:txBody>
          <a:bodyPr/>
          <a:lstStyle/>
          <a:p>
            <a:r>
              <a:rPr lang="en-US" dirty="0"/>
              <a:t>Methods to add and remove members and guests to the page</a:t>
            </a:r>
          </a:p>
          <a:p>
            <a:r>
              <a:rPr lang="en-US" dirty="0"/>
              <a:t>Methods to load comments</a:t>
            </a:r>
          </a:p>
          <a:p>
            <a:r>
              <a:rPr lang="en-US" dirty="0" err="1"/>
              <a:t>GetComments</a:t>
            </a:r>
            <a:r>
              <a:rPr lang="en-US" dirty="0"/>
              <a:t> isn’t actually a Getter; puts the Page’s comments in a user’s next response array</a:t>
            </a:r>
          </a:p>
          <a:p>
            <a:r>
              <a:rPr lang="en-US" dirty="0"/>
              <a:t>Controllers have a reference to the page they are visiting, or nil if they aren’t on any page. </a:t>
            </a:r>
          </a:p>
        </p:txBody>
      </p:sp>
      <p:pic>
        <p:nvPicPr>
          <p:cNvPr id="12" name="Content Placeholder 11">
            <a:extLst>
              <a:ext uri="{FF2B5EF4-FFF2-40B4-BE49-F238E27FC236}">
                <a16:creationId xmlns:a16="http://schemas.microsoft.com/office/drawing/2014/main" id="{66D695B1-906B-8C0D-744D-120A01E3E6E1}"/>
              </a:ext>
            </a:extLst>
          </p:cNvPr>
          <p:cNvPicPr>
            <a:picLocks noGrp="1" noChangeAspect="1"/>
          </p:cNvPicPr>
          <p:nvPr>
            <p:ph sz="quarter" idx="4"/>
          </p:nvPr>
        </p:nvPicPr>
        <p:blipFill>
          <a:blip r:embed="rId2"/>
          <a:stretch>
            <a:fillRect/>
          </a:stretch>
        </p:blipFill>
        <p:spPr>
          <a:xfrm>
            <a:off x="6096000" y="0"/>
            <a:ext cx="7138507" cy="7010399"/>
          </a:xfrm>
        </p:spPr>
      </p:pic>
    </p:spTree>
    <p:extLst>
      <p:ext uri="{BB962C8B-B14F-4D97-AF65-F5344CB8AC3E}">
        <p14:creationId xmlns:p14="http://schemas.microsoft.com/office/powerpoint/2010/main" val="290189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err="1"/>
              <a:t>PageManager</a:t>
            </a:r>
            <a:endParaRPr lang="en-US" dirty="0"/>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5157787" cy="4703763"/>
          </a:xfrm>
        </p:spPr>
        <p:txBody>
          <a:bodyPr/>
          <a:lstStyle/>
          <a:p>
            <a:r>
              <a:rPr lang="en-US" dirty="0"/>
              <a:t>Has a map of active pages</a:t>
            </a:r>
          </a:p>
          <a:p>
            <a:r>
              <a:rPr lang="en-US" dirty="0"/>
              <a:t>Responsible for loading new pages when a user wants comments for a new path.</a:t>
            </a:r>
          </a:p>
          <a:p>
            <a:r>
              <a:rPr lang="en-US" dirty="0"/>
              <a:t>Responsible for transferring users between pages. </a:t>
            </a:r>
          </a:p>
        </p:txBody>
      </p:sp>
      <p:sp>
        <p:nvSpPr>
          <p:cNvPr id="3" name="Content Placeholder 2">
            <a:extLst>
              <a:ext uri="{FF2B5EF4-FFF2-40B4-BE49-F238E27FC236}">
                <a16:creationId xmlns:a16="http://schemas.microsoft.com/office/drawing/2014/main" id="{D67AB8EB-72F5-38BA-8C9B-D2FEF630C005}"/>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7A6213FB-5ABA-BC1D-D553-4B0AAD21B28F}"/>
              </a:ext>
            </a:extLst>
          </p:cNvPr>
          <p:cNvPicPr>
            <a:picLocks noChangeAspect="1"/>
          </p:cNvPicPr>
          <p:nvPr/>
        </p:nvPicPr>
        <p:blipFill>
          <a:blip r:embed="rId2"/>
          <a:stretch>
            <a:fillRect/>
          </a:stretch>
        </p:blipFill>
        <p:spPr>
          <a:xfrm>
            <a:off x="4854095" y="0"/>
            <a:ext cx="7337905" cy="6858000"/>
          </a:xfrm>
          <a:prstGeom prst="rect">
            <a:avLst/>
          </a:prstGeom>
        </p:spPr>
      </p:pic>
    </p:spTree>
    <p:extLst>
      <p:ext uri="{BB962C8B-B14F-4D97-AF65-F5344CB8AC3E}">
        <p14:creationId xmlns:p14="http://schemas.microsoft.com/office/powerpoint/2010/main" val="505566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err="1"/>
              <a:t>PageManager</a:t>
            </a:r>
            <a:endParaRPr lang="en-US" dirty="0"/>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When </a:t>
            </a:r>
            <a:r>
              <a:rPr lang="en-US" dirty="0" err="1"/>
              <a:t>LoadPage</a:t>
            </a:r>
            <a:r>
              <a:rPr lang="en-US" dirty="0"/>
              <a:t> is called, </a:t>
            </a:r>
            <a:r>
              <a:rPr lang="en-US" dirty="0" err="1"/>
              <a:t>PageManager</a:t>
            </a:r>
            <a:r>
              <a:rPr lang="en-US" dirty="0"/>
              <a:t> first checks its map of loaded pages</a:t>
            </a:r>
          </a:p>
          <a:p>
            <a:r>
              <a:rPr lang="en-US" dirty="0"/>
              <a:t>If it already has that page loaded, it can return that</a:t>
            </a:r>
          </a:p>
          <a:p>
            <a:r>
              <a:rPr lang="en-US" dirty="0"/>
              <a:t>Otherwise it loads a new page and puts it in the map</a:t>
            </a:r>
          </a:p>
        </p:txBody>
      </p:sp>
      <p:sp>
        <p:nvSpPr>
          <p:cNvPr id="3" name="Content Placeholder 2">
            <a:extLst>
              <a:ext uri="{FF2B5EF4-FFF2-40B4-BE49-F238E27FC236}">
                <a16:creationId xmlns:a16="http://schemas.microsoft.com/office/drawing/2014/main" id="{D67AB8EB-72F5-38BA-8C9B-D2FEF630C005}"/>
              </a:ext>
            </a:extLst>
          </p:cNvPr>
          <p:cNvSpPr>
            <a:spLocks noGrp="1"/>
          </p:cNvSpPr>
          <p:nvPr>
            <p:ph sz="quarter" idx="4"/>
          </p:nvPr>
        </p:nvSpPr>
        <p:spPr/>
        <p:txBody>
          <a:bodyPr/>
          <a:lstStyle/>
          <a:p>
            <a:endParaRPr lang="en-US"/>
          </a:p>
        </p:txBody>
      </p:sp>
      <p:pic>
        <p:nvPicPr>
          <p:cNvPr id="4" name="Picture 3">
            <a:extLst>
              <a:ext uri="{FF2B5EF4-FFF2-40B4-BE49-F238E27FC236}">
                <a16:creationId xmlns:a16="http://schemas.microsoft.com/office/drawing/2014/main" id="{6C58EFD1-7493-AB60-AE7A-AC2955233F35}"/>
              </a:ext>
            </a:extLst>
          </p:cNvPr>
          <p:cNvPicPr>
            <a:picLocks noChangeAspect="1"/>
          </p:cNvPicPr>
          <p:nvPr/>
        </p:nvPicPr>
        <p:blipFill>
          <a:blip r:embed="rId2"/>
          <a:stretch>
            <a:fillRect/>
          </a:stretch>
        </p:blipFill>
        <p:spPr>
          <a:xfrm>
            <a:off x="4866425" y="0"/>
            <a:ext cx="8150337" cy="6858000"/>
          </a:xfrm>
          <a:prstGeom prst="rect">
            <a:avLst/>
          </a:prstGeom>
        </p:spPr>
      </p:pic>
    </p:spTree>
    <p:extLst>
      <p:ext uri="{BB962C8B-B14F-4D97-AF65-F5344CB8AC3E}">
        <p14:creationId xmlns:p14="http://schemas.microsoft.com/office/powerpoint/2010/main" val="138742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6F83F-E736-76F2-0DF6-0F565C629653}"/>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New comments</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When a Guest tries to post a comment, they just get an error message.</a:t>
            </a:r>
          </a:p>
          <a:p>
            <a:r>
              <a:rPr lang="en-US" dirty="0"/>
              <a:t>A member will of course attempt to post the new comment</a:t>
            </a:r>
          </a:p>
          <a:p>
            <a:r>
              <a:rPr lang="en-US" dirty="0"/>
              <a:t>Polymorphic controllers are working well</a:t>
            </a:r>
          </a:p>
        </p:txBody>
      </p:sp>
    </p:spTree>
    <p:extLst>
      <p:ext uri="{BB962C8B-B14F-4D97-AF65-F5344CB8AC3E}">
        <p14:creationId xmlns:p14="http://schemas.microsoft.com/office/powerpoint/2010/main" val="274752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User Interface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We implemented many items needed for the user interface</a:t>
            </a:r>
          </a:p>
          <a:p>
            <a:r>
              <a:rPr lang="en-US" dirty="0"/>
              <a:t>Pictured is a guest attempting to vote on a comment.</a:t>
            </a:r>
          </a:p>
        </p:txBody>
      </p:sp>
      <p:pic>
        <p:nvPicPr>
          <p:cNvPr id="3" name="Picture 2">
            <a:extLst>
              <a:ext uri="{FF2B5EF4-FFF2-40B4-BE49-F238E27FC236}">
                <a16:creationId xmlns:a16="http://schemas.microsoft.com/office/drawing/2014/main" id="{C9BC735C-F152-4896-954A-EF7B150BACBC}"/>
              </a:ext>
            </a:extLst>
          </p:cNvPr>
          <p:cNvPicPr>
            <a:picLocks noChangeAspect="1"/>
          </p:cNvPicPr>
          <p:nvPr/>
        </p:nvPicPr>
        <p:blipFill>
          <a:blip r:embed="rId2"/>
          <a:stretch>
            <a:fillRect/>
          </a:stretch>
        </p:blipFill>
        <p:spPr>
          <a:xfrm>
            <a:off x="5476936" y="0"/>
            <a:ext cx="6832602" cy="6845816"/>
          </a:xfrm>
          <a:prstGeom prst="rect">
            <a:avLst/>
          </a:prstGeom>
        </p:spPr>
      </p:pic>
    </p:spTree>
    <p:extLst>
      <p:ext uri="{BB962C8B-B14F-4D97-AF65-F5344CB8AC3E}">
        <p14:creationId xmlns:p14="http://schemas.microsoft.com/office/powerpoint/2010/main" val="4239248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User Interface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Nested comments are supported</a:t>
            </a:r>
          </a:p>
          <a:p>
            <a:r>
              <a:rPr lang="en-US" dirty="0"/>
              <a:t>Votes are supported</a:t>
            </a:r>
          </a:p>
        </p:txBody>
      </p:sp>
      <p:pic>
        <p:nvPicPr>
          <p:cNvPr id="4" name="Picture 3">
            <a:extLst>
              <a:ext uri="{FF2B5EF4-FFF2-40B4-BE49-F238E27FC236}">
                <a16:creationId xmlns:a16="http://schemas.microsoft.com/office/drawing/2014/main" id="{0960E020-0F31-09A1-6D49-EC2D948E30AA}"/>
              </a:ext>
            </a:extLst>
          </p:cNvPr>
          <p:cNvPicPr>
            <a:picLocks noChangeAspect="1"/>
          </p:cNvPicPr>
          <p:nvPr/>
        </p:nvPicPr>
        <p:blipFill>
          <a:blip r:embed="rId2"/>
          <a:stretch>
            <a:fillRect/>
          </a:stretch>
        </p:blipFill>
        <p:spPr>
          <a:xfrm>
            <a:off x="6096000" y="0"/>
            <a:ext cx="4044869" cy="6858000"/>
          </a:xfrm>
          <a:prstGeom prst="rect">
            <a:avLst/>
          </a:prstGeom>
        </p:spPr>
      </p:pic>
    </p:spTree>
    <p:extLst>
      <p:ext uri="{BB962C8B-B14F-4D97-AF65-F5344CB8AC3E}">
        <p14:creationId xmlns:p14="http://schemas.microsoft.com/office/powerpoint/2010/main" val="305512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New Gantt Chart</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1"/>
            <a:ext cx="11151754" cy="838200"/>
          </a:xfrm>
        </p:spPr>
        <p:txBody>
          <a:bodyPr>
            <a:normAutofit fontScale="77500" lnSpcReduction="20000"/>
          </a:bodyPr>
          <a:lstStyle/>
          <a:p>
            <a:r>
              <a:rPr lang="en-US" dirty="0"/>
              <a:t>We allocated more time for “Write methods and test methods” and less to cloud deployment.</a:t>
            </a:r>
          </a:p>
          <a:p>
            <a:r>
              <a:rPr lang="en-US" dirty="0"/>
              <a:t>We need to average 3-4 pipelines per week to meet our target now.</a:t>
            </a:r>
          </a:p>
        </p:txBody>
      </p:sp>
      <p:pic>
        <p:nvPicPr>
          <p:cNvPr id="1026" name="Picture 2">
            <a:extLst>
              <a:ext uri="{FF2B5EF4-FFF2-40B4-BE49-F238E27FC236}">
                <a16:creationId xmlns:a16="http://schemas.microsoft.com/office/drawing/2014/main" id="{4C7EAEAE-61D7-F10E-457D-70ED7B77E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38" y="2587625"/>
            <a:ext cx="983932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1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7951114" cy="1325563"/>
          </a:xfrm>
        </p:spPr>
        <p:txBody>
          <a:bodyPr/>
          <a:lstStyle/>
          <a:p>
            <a:r>
              <a:rPr lang="en-US" dirty="0"/>
              <a:t>Integration Test 2, </a:t>
            </a:r>
            <a:r>
              <a:rPr lang="en-US" dirty="0" err="1"/>
              <a:t>Devlog</a:t>
            </a:r>
            <a:r>
              <a:rPr lang="en-US" dirty="0"/>
              <a:t> videos</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11151754" cy="4571999"/>
          </a:xfrm>
        </p:spPr>
        <p:txBody>
          <a:bodyPr>
            <a:normAutofit/>
          </a:bodyPr>
          <a:lstStyle/>
          <a:p>
            <a:endParaRPr lang="en-US" dirty="0"/>
          </a:p>
          <a:p>
            <a:r>
              <a:rPr lang="en-US" dirty="0"/>
              <a:t>We created a video of integration test 2</a:t>
            </a:r>
          </a:p>
          <a:p>
            <a:r>
              <a:rPr lang="en-US" dirty="0"/>
              <a:t>I also recorded 4 </a:t>
            </a:r>
            <a:r>
              <a:rPr lang="en-US" dirty="0" err="1"/>
              <a:t>devlog</a:t>
            </a:r>
            <a:r>
              <a:rPr lang="en-US" dirty="0"/>
              <a:t> videos if anyone is curious about my process</a:t>
            </a:r>
          </a:p>
          <a:p>
            <a:r>
              <a:rPr lang="en-US" dirty="0"/>
              <a:t>See </a:t>
            </a:r>
            <a:r>
              <a:rPr lang="en-US" dirty="0">
                <a:hlinkClick r:id="rId2"/>
              </a:rPr>
              <a:t>https://comment-anywhere.github.io</a:t>
            </a:r>
            <a:r>
              <a:rPr lang="en-US" dirty="0"/>
              <a:t> week 5 update</a:t>
            </a:r>
          </a:p>
        </p:txBody>
      </p:sp>
    </p:spTree>
    <p:extLst>
      <p:ext uri="{BB962C8B-B14F-4D97-AF65-F5344CB8AC3E}">
        <p14:creationId xmlns:p14="http://schemas.microsoft.com/office/powerpoint/2010/main" val="302537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14" name="Picture 13">
            <a:extLst>
              <a:ext uri="{FF2B5EF4-FFF2-40B4-BE49-F238E27FC236}">
                <a16:creationId xmlns:a16="http://schemas.microsoft.com/office/drawing/2014/main" id="{1F52981E-A8D8-77B4-4B67-E791F66F8CD9}"/>
              </a:ext>
            </a:extLst>
          </p:cNvPr>
          <p:cNvPicPr>
            <a:picLocks noChangeAspect="1"/>
          </p:cNvPicPr>
          <p:nvPr/>
        </p:nvPicPr>
        <p:blipFill>
          <a:blip r:embed="rId2"/>
          <a:stretch>
            <a:fillRect/>
          </a:stretch>
        </p:blipFill>
        <p:spPr>
          <a:xfrm>
            <a:off x="0" y="-6192"/>
            <a:ext cx="12192000" cy="6858000"/>
          </a:xfrm>
          <a:prstGeom prst="rect">
            <a:avLst/>
          </a:prstGeom>
        </p:spPr>
      </p:pic>
      <p:sp>
        <p:nvSpPr>
          <p:cNvPr id="20" name="TextBox 19">
            <a:extLst>
              <a:ext uri="{FF2B5EF4-FFF2-40B4-BE49-F238E27FC236}">
                <a16:creationId xmlns:a16="http://schemas.microsoft.com/office/drawing/2014/main" id="{ACE978BD-BA47-90E9-5F5B-0BB30519F5E8}"/>
              </a:ext>
            </a:extLst>
          </p:cNvPr>
          <p:cNvSpPr txBox="1"/>
          <p:nvPr/>
        </p:nvSpPr>
        <p:spPr>
          <a:xfrm>
            <a:off x="2247900" y="0"/>
            <a:ext cx="1853777" cy="369332"/>
          </a:xfrm>
          <a:prstGeom prst="rect">
            <a:avLst/>
          </a:prstGeom>
          <a:noFill/>
        </p:spPr>
        <p:txBody>
          <a:bodyPr wrap="none" rtlCol="0">
            <a:spAutoFit/>
          </a:bodyPr>
          <a:lstStyle/>
          <a:p>
            <a:r>
              <a:rPr lang="en-US" dirty="0"/>
              <a:t>Database Records</a:t>
            </a:r>
          </a:p>
        </p:txBody>
      </p:sp>
      <p:sp>
        <p:nvSpPr>
          <p:cNvPr id="21" name="TextBox 20">
            <a:extLst>
              <a:ext uri="{FF2B5EF4-FFF2-40B4-BE49-F238E27FC236}">
                <a16:creationId xmlns:a16="http://schemas.microsoft.com/office/drawing/2014/main" id="{ECC2905B-47E7-02ED-DF9E-451D160F425C}"/>
              </a:ext>
            </a:extLst>
          </p:cNvPr>
          <p:cNvSpPr txBox="1"/>
          <p:nvPr/>
        </p:nvSpPr>
        <p:spPr>
          <a:xfrm>
            <a:off x="7656999" y="6192"/>
            <a:ext cx="2287101" cy="369332"/>
          </a:xfrm>
          <a:prstGeom prst="rect">
            <a:avLst/>
          </a:prstGeom>
          <a:noFill/>
        </p:spPr>
        <p:txBody>
          <a:bodyPr wrap="none" rtlCol="0">
            <a:spAutoFit/>
          </a:bodyPr>
          <a:lstStyle/>
          <a:p>
            <a:r>
              <a:rPr lang="en-US" dirty="0"/>
              <a:t>Data sent to Front End</a:t>
            </a:r>
          </a:p>
        </p:txBody>
      </p:sp>
    </p:spTree>
    <p:extLst>
      <p:ext uri="{BB962C8B-B14F-4D97-AF65-F5344CB8AC3E}">
        <p14:creationId xmlns:p14="http://schemas.microsoft.com/office/powerpoint/2010/main" val="283310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E567E-56C9-2353-3391-43AAC01D0787}"/>
              </a:ext>
            </a:extLst>
          </p:cNvPr>
          <p:cNvPicPr>
            <a:picLocks noChangeAspect="1"/>
          </p:cNvPicPr>
          <p:nvPr/>
        </p:nvPicPr>
        <p:blipFill>
          <a:blip r:embed="rId2"/>
          <a:stretch>
            <a:fillRect/>
          </a:stretch>
        </p:blipFill>
        <p:spPr>
          <a:xfrm>
            <a:off x="0" y="50800"/>
            <a:ext cx="12192000" cy="6858000"/>
          </a:xfrm>
          <a:prstGeom prst="rect">
            <a:avLst/>
          </a:prstGeom>
        </p:spPr>
      </p:pic>
      <p:sp>
        <p:nvSpPr>
          <p:cNvPr id="11" name="TextBox 10">
            <a:extLst>
              <a:ext uri="{FF2B5EF4-FFF2-40B4-BE49-F238E27FC236}">
                <a16:creationId xmlns:a16="http://schemas.microsoft.com/office/drawing/2014/main" id="{6A80BBE0-1E96-A38D-6251-CDF778E5A438}"/>
              </a:ext>
            </a:extLst>
          </p:cNvPr>
          <p:cNvSpPr txBox="1"/>
          <p:nvPr/>
        </p:nvSpPr>
        <p:spPr>
          <a:xfrm>
            <a:off x="9525000" y="2959100"/>
            <a:ext cx="2222500" cy="646331"/>
          </a:xfrm>
          <a:prstGeom prst="rect">
            <a:avLst/>
          </a:prstGeom>
          <a:noFill/>
        </p:spPr>
        <p:txBody>
          <a:bodyPr wrap="square" rtlCol="0">
            <a:spAutoFit/>
          </a:bodyPr>
          <a:lstStyle/>
          <a:p>
            <a:r>
              <a:rPr lang="en-US" sz="1200" dirty="0"/>
              <a:t>A lot of data maps, but we are missing some fields, like Username!</a:t>
            </a:r>
          </a:p>
        </p:txBody>
      </p:sp>
    </p:spTree>
    <p:extLst>
      <p:ext uri="{BB962C8B-B14F-4D97-AF65-F5344CB8AC3E}">
        <p14:creationId xmlns:p14="http://schemas.microsoft.com/office/powerpoint/2010/main" val="235322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05955-3F9A-19BD-619F-96233A7D2D8E}"/>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CDEF4D0-08EB-179B-FA36-54BD6A77CF17}"/>
              </a:ext>
            </a:extLst>
          </p:cNvPr>
          <p:cNvSpPr txBox="1"/>
          <p:nvPr/>
        </p:nvSpPr>
        <p:spPr>
          <a:xfrm>
            <a:off x="4813300" y="3123187"/>
            <a:ext cx="2222500" cy="461665"/>
          </a:xfrm>
          <a:prstGeom prst="rect">
            <a:avLst/>
          </a:prstGeom>
          <a:noFill/>
        </p:spPr>
        <p:txBody>
          <a:bodyPr wrap="square" rtlCol="0">
            <a:spAutoFit/>
          </a:bodyPr>
          <a:lstStyle/>
          <a:p>
            <a:r>
              <a:rPr lang="en-US" sz="1200" dirty="0"/>
              <a:t>We will have to query the User’s table to get the username</a:t>
            </a:r>
          </a:p>
        </p:txBody>
      </p:sp>
      <p:sp>
        <p:nvSpPr>
          <p:cNvPr id="7" name="TextBox 6">
            <a:extLst>
              <a:ext uri="{FF2B5EF4-FFF2-40B4-BE49-F238E27FC236}">
                <a16:creationId xmlns:a16="http://schemas.microsoft.com/office/drawing/2014/main" id="{325955F2-0910-DE97-2C28-FA8DB255DBA0}"/>
              </a:ext>
            </a:extLst>
          </p:cNvPr>
          <p:cNvSpPr txBox="1"/>
          <p:nvPr/>
        </p:nvSpPr>
        <p:spPr>
          <a:xfrm>
            <a:off x="9550400" y="3584852"/>
            <a:ext cx="2222500" cy="276999"/>
          </a:xfrm>
          <a:prstGeom prst="rect">
            <a:avLst/>
          </a:prstGeom>
          <a:noFill/>
        </p:spPr>
        <p:txBody>
          <a:bodyPr wrap="square" rtlCol="0">
            <a:spAutoFit/>
          </a:bodyPr>
          <a:lstStyle/>
          <a:p>
            <a:r>
              <a:rPr lang="en-US" sz="1200" dirty="0"/>
              <a:t>What about these fields?</a:t>
            </a:r>
          </a:p>
        </p:txBody>
      </p:sp>
    </p:spTree>
    <p:extLst>
      <p:ext uri="{BB962C8B-B14F-4D97-AF65-F5344CB8AC3E}">
        <p14:creationId xmlns:p14="http://schemas.microsoft.com/office/powerpoint/2010/main" val="225340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BB9563-4AB3-AFB3-83E7-9C8DD825F1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610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CEDFE7-4DA7-A6DD-E995-C22491AAC1A5}"/>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0A584EE-F817-184E-CAD9-38FF5F91A6B5}"/>
              </a:ext>
            </a:extLst>
          </p:cNvPr>
          <p:cNvSpPr txBox="1"/>
          <p:nvPr/>
        </p:nvSpPr>
        <p:spPr>
          <a:xfrm>
            <a:off x="4984750" y="4113787"/>
            <a:ext cx="2222500" cy="461665"/>
          </a:xfrm>
          <a:prstGeom prst="rect">
            <a:avLst/>
          </a:prstGeom>
          <a:noFill/>
        </p:spPr>
        <p:txBody>
          <a:bodyPr wrap="square" rtlCol="0">
            <a:spAutoFit/>
          </a:bodyPr>
          <a:lstStyle/>
          <a:p>
            <a:r>
              <a:rPr lang="en-US" sz="1200" dirty="0"/>
              <a:t>We actually need aggregate data from the </a:t>
            </a:r>
            <a:r>
              <a:rPr lang="en-US" sz="1200" dirty="0" err="1"/>
              <a:t>VoteRecords</a:t>
            </a:r>
            <a:r>
              <a:rPr lang="en-US" sz="1200" dirty="0"/>
              <a:t> table</a:t>
            </a:r>
          </a:p>
        </p:txBody>
      </p:sp>
    </p:spTree>
    <p:extLst>
      <p:ext uri="{BB962C8B-B14F-4D97-AF65-F5344CB8AC3E}">
        <p14:creationId xmlns:p14="http://schemas.microsoft.com/office/powerpoint/2010/main" val="365060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4D771A-8668-1DD5-4B97-795959E86E81}"/>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0230B8D-B091-6471-D8A3-0A5705E62016}"/>
              </a:ext>
            </a:extLst>
          </p:cNvPr>
          <p:cNvSpPr txBox="1"/>
          <p:nvPr/>
        </p:nvSpPr>
        <p:spPr>
          <a:xfrm>
            <a:off x="4889500" y="507513"/>
            <a:ext cx="2222500" cy="646331"/>
          </a:xfrm>
          <a:prstGeom prst="rect">
            <a:avLst/>
          </a:prstGeom>
          <a:noFill/>
        </p:spPr>
        <p:txBody>
          <a:bodyPr wrap="square" rtlCol="0">
            <a:spAutoFit/>
          </a:bodyPr>
          <a:lstStyle/>
          <a:p>
            <a:r>
              <a:rPr lang="en-US" sz="1200" dirty="0"/>
              <a:t>We also need to check whether the user requesting already voted</a:t>
            </a:r>
          </a:p>
        </p:txBody>
      </p:sp>
    </p:spTree>
    <p:extLst>
      <p:ext uri="{BB962C8B-B14F-4D97-AF65-F5344CB8AC3E}">
        <p14:creationId xmlns:p14="http://schemas.microsoft.com/office/powerpoint/2010/main" val="267377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7859D0-4284-F6AD-DA5C-10CBAE66C2D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07C8D84-4E60-AB09-0DE9-D6FD701707AE}"/>
              </a:ext>
            </a:extLst>
          </p:cNvPr>
          <p:cNvSpPr txBox="1"/>
          <p:nvPr/>
        </p:nvSpPr>
        <p:spPr>
          <a:xfrm>
            <a:off x="4984750" y="4266713"/>
            <a:ext cx="2222500" cy="830997"/>
          </a:xfrm>
          <a:prstGeom prst="rect">
            <a:avLst/>
          </a:prstGeom>
          <a:noFill/>
        </p:spPr>
        <p:txBody>
          <a:bodyPr wrap="square" rtlCol="0">
            <a:spAutoFit/>
          </a:bodyPr>
          <a:lstStyle/>
          <a:p>
            <a:r>
              <a:rPr lang="en-US" sz="1200" dirty="0"/>
              <a:t>Comments have to be aggregated and sent in big batches to the client, and matched to a given URL / “Path”</a:t>
            </a:r>
          </a:p>
        </p:txBody>
      </p:sp>
    </p:spTree>
    <p:extLst>
      <p:ext uri="{BB962C8B-B14F-4D97-AF65-F5344CB8AC3E}">
        <p14:creationId xmlns:p14="http://schemas.microsoft.com/office/powerpoint/2010/main" val="3686782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829</Words>
  <Application>Microsoft Office PowerPoint</Application>
  <PresentationFormat>Widescreen</PresentationFormat>
  <Paragraphs>88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Comment Anywhere Week 5 Report </vt:lpstr>
      <vt:lpstr>Communicating Comments</vt:lpstr>
      <vt:lpstr>Comment Responses versus Database Data</vt:lpstr>
      <vt:lpstr>PowerPoint Presentation</vt:lpstr>
      <vt:lpstr>Comment Responses versus Database Data</vt:lpstr>
      <vt:lpstr>Comment Responses versus Database Data</vt:lpstr>
      <vt:lpstr>Comment Responses versus Database Data</vt:lpstr>
      <vt:lpstr>Comment Responses versus Database Data</vt:lpstr>
      <vt:lpstr>Comment Responses versus Database Data</vt:lpstr>
      <vt:lpstr>PowerPoint Presentation</vt:lpstr>
      <vt:lpstr>Queries (databases)</vt:lpstr>
      <vt:lpstr>Query (generated struct)</vt:lpstr>
      <vt:lpstr>Generating path-related methods</vt:lpstr>
      <vt:lpstr>Generating comment-related methods</vt:lpstr>
      <vt:lpstr>Wrapping Query with Store</vt:lpstr>
      <vt:lpstr>Store</vt:lpstr>
      <vt:lpstr>Store</vt:lpstr>
      <vt:lpstr>Store</vt:lpstr>
      <vt:lpstr>Caching Comment Data with Page</vt:lpstr>
      <vt:lpstr>Page</vt:lpstr>
      <vt:lpstr>PageManager</vt:lpstr>
      <vt:lpstr>PageManager</vt:lpstr>
      <vt:lpstr>New comments</vt:lpstr>
      <vt:lpstr>User Interface</vt:lpstr>
      <vt:lpstr>User Interface</vt:lpstr>
      <vt:lpstr>New Gantt Chart</vt:lpstr>
      <vt:lpstr>Integration Test 2, Devlog 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102</cp:revision>
  <dcterms:created xsi:type="dcterms:W3CDTF">2023-01-27T21:28:01Z</dcterms:created>
  <dcterms:modified xsi:type="dcterms:W3CDTF">2023-02-19T18:42:04Z</dcterms:modified>
</cp:coreProperties>
</file>